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60" r:id="rId4"/>
    <p:sldId id="257" r:id="rId5"/>
    <p:sldId id="261" r:id="rId6"/>
    <p:sldId id="263" r:id="rId7"/>
    <p:sldId id="266" r:id="rId8"/>
    <p:sldId id="273" r:id="rId9"/>
    <p:sldId id="267" r:id="rId10"/>
    <p:sldId id="272"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64" d="100"/>
          <a:sy n="164" d="100"/>
        </p:scale>
        <p:origin x="9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907A91B-D54E-46EC-B0BA-DDE3AC22A725}" type="datetimeFigureOut">
              <a:rPr lang="en-US" smtClean="0"/>
              <a:t>2/24/2023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80675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71054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94724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639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47326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07A91B-D54E-46EC-B0BA-DDE3AC22A725}"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22446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07A91B-D54E-46EC-B0BA-DDE3AC22A725}"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42355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7A91B-D54E-46EC-B0BA-DDE3AC22A72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604315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7A91B-D54E-46EC-B0BA-DDE3AC22A72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03072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7A91B-D54E-46EC-B0BA-DDE3AC22A72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98265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7A91B-D54E-46EC-B0BA-DDE3AC22A72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59606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62735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07A91B-D54E-46EC-B0BA-DDE3AC22A725}"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88806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07A91B-D54E-46EC-B0BA-DDE3AC22A725}"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625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7A91B-D54E-46EC-B0BA-DDE3AC22A725}"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235313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9942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7A91B-D54E-46EC-B0BA-DDE3AC22A72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E3C84-8DF4-48F9-9BED-44FFF4FBD9B0}" type="slidenum">
              <a:rPr lang="en-US" smtClean="0"/>
              <a:t>‹#›</a:t>
            </a:fld>
            <a:endParaRPr lang="en-US"/>
          </a:p>
        </p:txBody>
      </p:sp>
    </p:spTree>
    <p:extLst>
      <p:ext uri="{BB962C8B-B14F-4D97-AF65-F5344CB8AC3E}">
        <p14:creationId xmlns:p14="http://schemas.microsoft.com/office/powerpoint/2010/main" val="358916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07A91B-D54E-46EC-B0BA-DDE3AC22A725}" type="datetimeFigureOut">
              <a:rPr lang="en-US" smtClean="0"/>
              <a:t>2/24/2023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8E3C84-8DF4-48F9-9BED-44FFF4FBD9B0}" type="slidenum">
              <a:rPr lang="en-US" smtClean="0"/>
              <a:t>‹#›</a:t>
            </a:fld>
            <a:endParaRPr lang="en-US"/>
          </a:p>
        </p:txBody>
      </p:sp>
    </p:spTree>
    <p:extLst>
      <p:ext uri="{BB962C8B-B14F-4D97-AF65-F5344CB8AC3E}">
        <p14:creationId xmlns:p14="http://schemas.microsoft.com/office/powerpoint/2010/main" val="212991258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C67E0DF-895A-BD82-8AD6-AF19B6FDA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05" y="5106201"/>
            <a:ext cx="1711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72EEB39-41B3-4714-F73F-E80B3505D080}"/>
              </a:ext>
            </a:extLst>
          </p:cNvPr>
          <p:cNvSpPr txBox="1">
            <a:spLocks/>
          </p:cNvSpPr>
          <p:nvPr/>
        </p:nvSpPr>
        <p:spPr>
          <a:xfrm>
            <a:off x="1346764" y="1331213"/>
            <a:ext cx="9905999" cy="3541714"/>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sz="6000" dirty="0">
                <a:solidFill>
                  <a:schemeClr val="tx1"/>
                </a:solidFill>
              </a:rPr>
              <a:t>Case study </a:t>
            </a:r>
          </a:p>
          <a:p>
            <a:pPr algn="ctr"/>
            <a:r>
              <a:rPr lang="en-US" sz="6000" dirty="0">
                <a:solidFill>
                  <a:schemeClr val="tx1"/>
                </a:solidFill>
              </a:rPr>
              <a:t>of </a:t>
            </a:r>
          </a:p>
          <a:p>
            <a:pPr algn="ctr"/>
            <a:r>
              <a:rPr lang="en-US" sz="6000" dirty="0">
                <a:solidFill>
                  <a:schemeClr val="tx1"/>
                </a:solidFill>
              </a:rPr>
              <a:t>Underground Substation </a:t>
            </a:r>
          </a:p>
        </p:txBody>
      </p:sp>
      <p:sp>
        <p:nvSpPr>
          <p:cNvPr id="5" name="TextBox 4">
            <a:extLst>
              <a:ext uri="{FF2B5EF4-FFF2-40B4-BE49-F238E27FC236}">
                <a16:creationId xmlns:a16="http://schemas.microsoft.com/office/drawing/2014/main" id="{C5D87AA3-8272-BC72-FE71-5EDA34C4F477}"/>
              </a:ext>
            </a:extLst>
          </p:cNvPr>
          <p:cNvSpPr txBox="1"/>
          <p:nvPr/>
        </p:nvSpPr>
        <p:spPr>
          <a:xfrm>
            <a:off x="5788617" y="5769245"/>
            <a:ext cx="2378990" cy="246221"/>
          </a:xfrm>
          <a:prstGeom prst="rect">
            <a:avLst/>
          </a:prstGeom>
          <a:noFill/>
        </p:spPr>
        <p:txBody>
          <a:bodyPr wrap="square" rtlCol="0">
            <a:spAutoFit/>
          </a:bodyPr>
          <a:lstStyle/>
          <a:p>
            <a:r>
              <a:rPr lang="en-US" sz="1000" dirty="0"/>
              <a:t>Date : 23</a:t>
            </a:r>
            <a:r>
              <a:rPr lang="en-US" sz="1000" baseline="30000" dirty="0"/>
              <a:t>rd</a:t>
            </a:r>
            <a:r>
              <a:rPr lang="en-US" sz="1000" dirty="0"/>
              <a:t> Feb 2023</a:t>
            </a:r>
          </a:p>
        </p:txBody>
      </p:sp>
    </p:spTree>
    <p:extLst>
      <p:ext uri="{BB962C8B-B14F-4D97-AF65-F5344CB8AC3E}">
        <p14:creationId xmlns:p14="http://schemas.microsoft.com/office/powerpoint/2010/main" val="30046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A0BDC8-4F70-3527-8184-9EE3BD7C7A55}"/>
              </a:ext>
            </a:extLst>
          </p:cNvPr>
          <p:cNvSpPr txBox="1">
            <a:spLocks/>
          </p:cNvSpPr>
          <p:nvPr/>
        </p:nvSpPr>
        <p:spPr>
          <a:xfrm>
            <a:off x="1296394" y="228600"/>
            <a:ext cx="9905998" cy="1105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SF6 GAS Recovery SYSTEM</a:t>
            </a:r>
          </a:p>
        </p:txBody>
      </p:sp>
      <p:sp>
        <p:nvSpPr>
          <p:cNvPr id="8" name="Content Placeholder 6">
            <a:extLst>
              <a:ext uri="{FF2B5EF4-FFF2-40B4-BE49-F238E27FC236}">
                <a16:creationId xmlns:a16="http://schemas.microsoft.com/office/drawing/2014/main" id="{925E46E7-4FE4-1A42-1658-3319409618FA}"/>
              </a:ext>
            </a:extLst>
          </p:cNvPr>
          <p:cNvSpPr txBox="1">
            <a:spLocks noGrp="1"/>
          </p:cNvSpPr>
          <p:nvPr>
            <p:ph idx="1"/>
          </p:nvPr>
        </p:nvSpPr>
        <p:spPr>
          <a:xfrm>
            <a:off x="1296394" y="1020315"/>
            <a:ext cx="9906000" cy="5200270"/>
          </a:xfrm>
          <a:prstGeom prst="rect">
            <a:avLst/>
          </a:prstGeom>
          <a:noFill/>
        </p:spPr>
        <p:txBody>
          <a:bodyPr wrap="square">
            <a:spAutoFit/>
          </a:bodyPr>
          <a:lstStyle/>
          <a:p>
            <a:pPr marL="0" marR="0" indent="0">
              <a:spcBef>
                <a:spcPts val="0"/>
              </a:spcBef>
              <a:spcAft>
                <a:spcPts val="0"/>
              </a:spcAft>
              <a:buNone/>
            </a:pPr>
            <a:r>
              <a:rPr lang="en-US" sz="2200" u="sng" dirty="0">
                <a:effectLst/>
                <a:latin typeface="Times New Roman" panose="02020603050405020304" pitchFamily="18" charset="0"/>
                <a:ea typeface="Times New Roman" panose="02020603050405020304" pitchFamily="18" charset="0"/>
                <a:cs typeface="Times New Roman" panose="02020603050405020304" pitchFamily="18" charset="0"/>
              </a:rPr>
              <a:t>System functionality of </a:t>
            </a:r>
            <a:r>
              <a:rPr lang="en-US" sz="2200" u="sng" dirty="0">
                <a:latin typeface="Times New Roman" panose="02020603050405020304" pitchFamily="18" charset="0"/>
                <a:ea typeface="Times New Roman" panose="02020603050405020304" pitchFamily="18" charset="0"/>
                <a:cs typeface="Times New Roman" panose="02020603050405020304" pitchFamily="18" charset="0"/>
              </a:rPr>
              <a:t>SF6 Gas Extraction and Storage System </a:t>
            </a:r>
          </a:p>
          <a:p>
            <a:pPr marL="457200" indent="-457200">
              <a:spcBef>
                <a:spcPts val="0"/>
              </a:spcBef>
              <a:buAutoNum type="alphaUcParen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purpose is to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xtract the leakage of the SF6 gas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within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Gas Insulated Transformer (GIT) Compartment where SF6 gas leakage occurs into the storage tanks.</a:t>
            </a:r>
          </a:p>
          <a:p>
            <a:pPr marL="457200" indent="-457200">
              <a:spcBef>
                <a:spcPts val="0"/>
              </a:spcBef>
              <a:buAutoNum type="alphaUcParenR"/>
            </a:pP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 each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Gas Insulated Transformer (GIT) Compartment,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8sets of pipe fan and a piece of electric butterfly valve are installed and they will be activated together with the Pretreatment and Energy module by the Centralized PC to extract the SF6 leakage gas within the GIT compartment.</a:t>
            </a:r>
          </a:p>
          <a:p>
            <a:pPr marL="457200" indent="-457200">
              <a:spcBef>
                <a:spcPts val="0"/>
              </a:spcBef>
              <a:buAutoNum type="alphaUcParenR"/>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 the event of SF6 gas leakage, the Pretreatment and Energy module will start automatically and collect the leakage gas and air via the pipe fan into pipes, passes through the electric butterfly into the modules before storing into the storage tanks. While passing through the modules, the humidity, impurities, metal flocs, dust and decomposition are removed from the mixture of air and SF6 gas. Before the air is separated from SF6 gas and SF6 gas is then stored into the storage tanks. </a:t>
            </a:r>
          </a:p>
          <a:p>
            <a:pPr marL="457200" indent="-457200">
              <a:spcBef>
                <a:spcPts val="0"/>
              </a:spcBef>
              <a:buAutoNum type="alphaUcParenR"/>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When the SF6 gas concentration level within the GIT compartment lowers to a safety setpoint threshold, the pipe fans will automatically stop and the Centralized PC will provide a signal to the  Building Management System to turn on the ventilation to supplement oxygen intake into GIT compartment. </a:t>
            </a:r>
          </a:p>
          <a:p>
            <a:pPr marL="457200" indent="-457200">
              <a:spcBef>
                <a:spcPts val="0"/>
              </a:spcBef>
              <a:buAutoNum type="alphaUcParenR"/>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When the storage tank is full, the SF6 gas will be extracted either as a waste gas or recycling for reuse. </a:t>
            </a:r>
          </a:p>
        </p:txBody>
      </p:sp>
    </p:spTree>
    <p:extLst>
      <p:ext uri="{BB962C8B-B14F-4D97-AF65-F5344CB8AC3E}">
        <p14:creationId xmlns:p14="http://schemas.microsoft.com/office/powerpoint/2010/main" val="280207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A0BDC8-4F70-3527-8184-9EE3BD7C7A55}"/>
              </a:ext>
            </a:extLst>
          </p:cNvPr>
          <p:cNvSpPr txBox="1">
            <a:spLocks/>
          </p:cNvSpPr>
          <p:nvPr/>
        </p:nvSpPr>
        <p:spPr>
          <a:xfrm>
            <a:off x="1382257" y="453326"/>
            <a:ext cx="9905998" cy="1105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Summary</a:t>
            </a:r>
          </a:p>
        </p:txBody>
      </p:sp>
      <p:sp>
        <p:nvSpPr>
          <p:cNvPr id="3" name="TextBox 2">
            <a:extLst>
              <a:ext uri="{FF2B5EF4-FFF2-40B4-BE49-F238E27FC236}">
                <a16:creationId xmlns:a16="http://schemas.microsoft.com/office/drawing/2014/main" id="{25C83FA2-6E66-96C9-C282-E29B935FEB2F}"/>
              </a:ext>
            </a:extLst>
          </p:cNvPr>
          <p:cNvSpPr txBox="1"/>
          <p:nvPr/>
        </p:nvSpPr>
        <p:spPr>
          <a:xfrm>
            <a:off x="1382257" y="1461111"/>
            <a:ext cx="8900869" cy="4093428"/>
          </a:xfrm>
          <a:prstGeom prst="rect">
            <a:avLst/>
          </a:prstGeom>
          <a:noFill/>
        </p:spPr>
        <p:txBody>
          <a:bodyPr wrap="square">
            <a:spAutoFit/>
          </a:bodyPr>
          <a:lstStyle/>
          <a:p>
            <a:pPr marL="342900" indent="-342900">
              <a:buAutoNum type="arabicPeriod"/>
            </a:pP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Any underground electrical substations with some of the electrical equipment inside the substations using Sulfur Hexafluoride (SF</a:t>
            </a:r>
            <a:r>
              <a:rPr lang="en-US" sz="20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 gas for insulation , there will be a hidden risk of le</a:t>
            </a:r>
            <a:r>
              <a:rPr lang="en-US" sz="2000" kern="100" dirty="0">
                <a:effectLst/>
                <a:latin typeface="Times New Roman" panose="02020603050405020304" pitchFamily="18" charset="0"/>
                <a:ea typeface="Segoe UI" panose="020B0502040204020203" pitchFamily="34" charset="0"/>
                <a:cs typeface="Times New Roman" panose="02020603050405020304" pitchFamily="18" charset="0"/>
              </a:rPr>
              <a:t>ak</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age of SF6 gas </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w</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hich may cause ground air pollution and endanger personal safety at the same time. </a:t>
            </a:r>
          </a:p>
          <a:p>
            <a:pPr marL="342900" indent="-342900">
              <a:buAutoNum type="arabicPeriod"/>
            </a:pPr>
            <a:endParaRPr lang="en-US" sz="2000" kern="1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AutoNum type="arabicPeriod"/>
            </a:pPr>
            <a:r>
              <a:rPr lang="en-US" sz="2000" kern="100" dirty="0">
                <a:latin typeface="Times New Roman" panose="02020603050405020304" pitchFamily="18" charset="0"/>
                <a:ea typeface="SimSun" panose="02010600030101010101" pitchFamily="2" charset="-122"/>
                <a:cs typeface="Times New Roman" panose="02020603050405020304" pitchFamily="18" charset="0"/>
              </a:rPr>
              <a:t>The Emergency Response is to </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cater </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for a SF</a:t>
            </a:r>
            <a:r>
              <a:rPr lang="en-US" sz="2000" kern="100" baseline="-25000" dirty="0">
                <a:latin typeface="Times New Roman" panose="02020603050405020304" pitchFamily="18" charset="0"/>
                <a:ea typeface="SimSun" panose="02010600030101010101" pitchFamily="2" charset="-122"/>
                <a:cs typeface="Times New Roman" panose="02020603050405020304" pitchFamily="18" charset="0"/>
              </a:rPr>
              <a:t>6</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Gas </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Recovery </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S</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ystem should such an event occurs.</a:t>
            </a:r>
          </a:p>
          <a:p>
            <a:pPr marL="342900" indent="-342900">
              <a:buAutoNum type="arabicPeriod"/>
            </a:pPr>
            <a:endParaRPr lang="en-US" sz="2000" kern="100" dirty="0">
              <a:latin typeface="Times New Roman" panose="02020603050405020304" pitchFamily="18" charset="0"/>
              <a:ea typeface="SimSun" panose="02010600030101010101" pitchFamily="2" charset="-122"/>
              <a:cs typeface="Times New Roman" panose="02020603050405020304" pitchFamily="18" charset="0"/>
            </a:endParaRPr>
          </a:p>
          <a:p>
            <a:pPr marL="342900" marR="0" indent="-342900">
              <a:spcBef>
                <a:spcPts val="0"/>
              </a:spcBef>
              <a:spcAft>
                <a:spcPts val="0"/>
              </a:spcAft>
              <a:buAutoNum type="arabicPeriod" startAt="3"/>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complete</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SF</a:t>
            </a:r>
            <a:r>
              <a:rPr lang="en-US" sz="2000" kern="100" baseline="-25000" dirty="0">
                <a:latin typeface="Times New Roman" panose="02020603050405020304" pitchFamily="18" charset="0"/>
                <a:ea typeface="SimSun" panose="02010600030101010101" pitchFamily="2" charset="-122"/>
                <a:cs typeface="Times New Roman" panose="02020603050405020304" pitchFamily="18" charset="0"/>
              </a:rPr>
              <a:t>6</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Gas </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Recovery </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S</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ystem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comprises of</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SF6 Gas Leakage and Alarm System,  SF6 Gas Extraction and Storage System.</a:t>
            </a:r>
          </a:p>
          <a:p>
            <a:pPr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AutoNum type="arabicPeriod" startAt="4"/>
            </a:pPr>
            <a:r>
              <a:rPr lang="en-US" sz="2000" dirty="0">
                <a:latin typeface="Times New Roman" panose="02020603050405020304" pitchFamily="18" charset="0"/>
                <a:cs typeface="Times New Roman" panose="02020603050405020304" pitchFamily="18" charset="0"/>
              </a:rPr>
              <a:t>TGM Global has the experience to build such gas recovery system with Henan Relations equipment. </a:t>
            </a:r>
            <a:endParaRPr lang="en-US" sz="2000" dirty="0"/>
          </a:p>
        </p:txBody>
      </p:sp>
    </p:spTree>
    <p:extLst>
      <p:ext uri="{BB962C8B-B14F-4D97-AF65-F5344CB8AC3E}">
        <p14:creationId xmlns:p14="http://schemas.microsoft.com/office/powerpoint/2010/main" val="124980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A0BDC8-4F70-3527-8184-9EE3BD7C7A55}"/>
              </a:ext>
            </a:extLst>
          </p:cNvPr>
          <p:cNvSpPr txBox="1">
            <a:spLocks/>
          </p:cNvSpPr>
          <p:nvPr/>
        </p:nvSpPr>
        <p:spPr>
          <a:xfrm>
            <a:off x="3993722" y="2650211"/>
            <a:ext cx="4266875" cy="1105231"/>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 </a:t>
            </a:r>
            <a:r>
              <a:rPr lang="en-US" sz="18500" dirty="0">
                <a:latin typeface="Bernard MT Condensed" panose="02050806060905020404" pitchFamily="18" charset="0"/>
              </a:rPr>
              <a:t>Thank YOU !!!</a:t>
            </a:r>
          </a:p>
        </p:txBody>
      </p:sp>
    </p:spTree>
    <p:extLst>
      <p:ext uri="{BB962C8B-B14F-4D97-AF65-F5344CB8AC3E}">
        <p14:creationId xmlns:p14="http://schemas.microsoft.com/office/powerpoint/2010/main" val="124596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18EC-F938-95CC-FF46-C7CD713079D5}"/>
              </a:ext>
            </a:extLst>
          </p:cNvPr>
          <p:cNvSpPr>
            <a:spLocks noGrp="1"/>
          </p:cNvSpPr>
          <p:nvPr>
            <p:ph type="title"/>
          </p:nvPr>
        </p:nvSpPr>
        <p:spPr>
          <a:xfrm>
            <a:off x="1141413" y="420915"/>
            <a:ext cx="9905998" cy="1478570"/>
          </a:xfrm>
        </p:spPr>
        <p:txBody>
          <a:bodyPr/>
          <a:lstStyle/>
          <a:p>
            <a:r>
              <a:rPr lang="en-US" dirty="0"/>
              <a:t>Introduction To UNDERGROUND </a:t>
            </a:r>
            <a:r>
              <a:rPr lang="en-US" dirty="0" err="1"/>
              <a:t>SUBStation</a:t>
            </a:r>
            <a:r>
              <a:rPr lang="en-US" dirty="0"/>
              <a:t> </a:t>
            </a:r>
          </a:p>
        </p:txBody>
      </p:sp>
      <p:sp>
        <p:nvSpPr>
          <p:cNvPr id="3" name="Content Placeholder 2">
            <a:extLst>
              <a:ext uri="{FF2B5EF4-FFF2-40B4-BE49-F238E27FC236}">
                <a16:creationId xmlns:a16="http://schemas.microsoft.com/office/drawing/2014/main" id="{8931F67A-DE87-407A-783D-BC83FD88BD70}"/>
              </a:ext>
            </a:extLst>
          </p:cNvPr>
          <p:cNvSpPr>
            <a:spLocks noGrp="1"/>
          </p:cNvSpPr>
          <p:nvPr>
            <p:ph idx="1"/>
          </p:nvPr>
        </p:nvSpPr>
        <p:spPr>
          <a:xfrm>
            <a:off x="1184032" y="1573078"/>
            <a:ext cx="10176226" cy="4079928"/>
          </a:xfrm>
        </p:spPr>
        <p:txBody>
          <a:bodyPr>
            <a:noAutofit/>
          </a:bodyPr>
          <a:lstStyle/>
          <a:p>
            <a:pPr marL="0" indent="0">
              <a:buNone/>
            </a:pP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Underground electrical substations are generally built in densely populated areas of large and medium-sized cities, with some of the electrical equipment inside the substations using Sulfur Hexafluoride (SF</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 gas for insulation. As an ideal insulated gas, SF</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 </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features</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excellent properties of insulation and arc extinction. However, SF</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gas is also a kind of greenhouse gas, and its decomposition products produced under the effect of high temperature and high energy, such as arc, are toxic, and have an impact on human life and safety. Once an accident occurs in the underground substation,                                                                                               there is a hidden risk of le</a:t>
            </a:r>
            <a:r>
              <a:rPr lang="en-US" sz="1800" kern="100" dirty="0">
                <a:effectLst/>
                <a:latin typeface="Times New Roman" panose="02020603050405020304" pitchFamily="18" charset="0"/>
                <a:ea typeface="Segoe UI" panose="020B0502040204020203" pitchFamily="34" charset="0"/>
                <a:cs typeface="Times New Roman" panose="02020603050405020304" pitchFamily="18" charset="0"/>
              </a:rPr>
              <a:t>ak</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age in the Emergency                                                                                        Response (ER), which may cause ground air pollution,                                                                                          and endanger personal safety at the same time. Therefore,                                                                                                              the recovery and treatment of SF</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 gas and SF</a:t>
            </a:r>
            <a:r>
              <a:rPr lang="en-US" sz="1800" kern="100" baseline="-25000" dirty="0">
                <a:effectLst/>
                <a:latin typeface="Times New Roman" panose="02020603050405020304" pitchFamily="18" charset="0"/>
                <a:ea typeface="SimSun" panose="02010600030101010101" pitchFamily="2" charset="-122"/>
                <a:cs typeface="Times New Roman" panose="02020603050405020304" pitchFamily="18" charset="0"/>
              </a:rPr>
              <a:t>6                                                                                                                              </a:t>
            </a:r>
            <a:r>
              <a:rPr lang="en-US" sz="1800" kern="100" dirty="0">
                <a:effectLst/>
                <a:latin typeface="Times New Roman" panose="02020603050405020304" pitchFamily="18" charset="0"/>
                <a:ea typeface="SimSun" panose="02010600030101010101" pitchFamily="2" charset="-122"/>
                <a:cs typeface="Times New Roman" panose="02020603050405020304" pitchFamily="18" charset="0"/>
              </a:rPr>
              <a:t>decomposition products is highly necessary. </a:t>
            </a:r>
            <a:endParaRPr lang="en-US" sz="1800" kern="1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CFD7E5AB-6A19-F612-E03A-BA2176A14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907" y="3383447"/>
            <a:ext cx="4446373" cy="2200759"/>
          </a:xfrm>
          <a:prstGeom prst="rect">
            <a:avLst/>
          </a:prstGeom>
        </p:spPr>
      </p:pic>
    </p:spTree>
    <p:extLst>
      <p:ext uri="{BB962C8B-B14F-4D97-AF65-F5344CB8AC3E}">
        <p14:creationId xmlns:p14="http://schemas.microsoft.com/office/powerpoint/2010/main" val="20425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World’s longest flight lands in New York from Singapore - Premium Times ...">
            <a:extLst>
              <a:ext uri="{FF2B5EF4-FFF2-40B4-BE49-F238E27FC236}">
                <a16:creationId xmlns:a16="http://schemas.microsoft.com/office/drawing/2014/main" id="{7F1703C7-54F3-9C9E-348D-5B7736C10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252" y="1648009"/>
            <a:ext cx="4883745" cy="4060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abrador Park to Harborfront Walk - South West, Singapore | AllTrails">
            <a:extLst>
              <a:ext uri="{FF2B5EF4-FFF2-40B4-BE49-F238E27FC236}">
                <a16:creationId xmlns:a16="http://schemas.microsoft.com/office/drawing/2014/main" id="{5FCC4981-E914-3E3E-2372-1349FA8AA1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8682" y="4232222"/>
            <a:ext cx="3943350" cy="20794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0D781D-5791-70F7-0D6A-9247325E76BE}"/>
              </a:ext>
            </a:extLst>
          </p:cNvPr>
          <p:cNvSpPr txBox="1"/>
          <p:nvPr/>
        </p:nvSpPr>
        <p:spPr>
          <a:xfrm>
            <a:off x="1177871" y="1980650"/>
            <a:ext cx="5420612" cy="1569660"/>
          </a:xfrm>
          <a:prstGeom prst="rect">
            <a:avLst/>
          </a:prstGeom>
          <a:noFill/>
        </p:spPr>
        <p:txBody>
          <a:bodyPr wrap="square" rtlCol="0">
            <a:spAutoFit/>
          </a:bodyPr>
          <a:lstStyle/>
          <a:p>
            <a:r>
              <a:rPr lang="en-US" sz="3200" dirty="0"/>
              <a:t>South-east Asia’s first large-scale underground substation</a:t>
            </a:r>
          </a:p>
          <a:p>
            <a:r>
              <a:rPr lang="en-US" sz="3200" dirty="0"/>
              <a:t>in Labrador, Singapore</a:t>
            </a:r>
          </a:p>
        </p:txBody>
      </p:sp>
      <p:sp>
        <p:nvSpPr>
          <p:cNvPr id="10" name="Arrow: Right 9">
            <a:extLst>
              <a:ext uri="{FF2B5EF4-FFF2-40B4-BE49-F238E27FC236}">
                <a16:creationId xmlns:a16="http://schemas.microsoft.com/office/drawing/2014/main" id="{C7C2C0AC-ED95-F110-73CC-DDB2C7BB42A2}"/>
              </a:ext>
            </a:extLst>
          </p:cNvPr>
          <p:cNvSpPr/>
          <p:nvPr/>
        </p:nvSpPr>
        <p:spPr>
          <a:xfrm rot="19805436">
            <a:off x="8538556" y="4059934"/>
            <a:ext cx="450125" cy="17048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D0FAB1C-83EF-D975-891F-898681250B34}"/>
              </a:ext>
            </a:extLst>
          </p:cNvPr>
          <p:cNvSpPr>
            <a:spLocks noGrp="1"/>
          </p:cNvSpPr>
          <p:nvPr>
            <p:ph type="title"/>
          </p:nvPr>
        </p:nvSpPr>
        <p:spPr>
          <a:xfrm>
            <a:off x="1177871" y="352916"/>
            <a:ext cx="10047126" cy="1478570"/>
          </a:xfrm>
        </p:spPr>
        <p:txBody>
          <a:bodyPr/>
          <a:lstStyle/>
          <a:p>
            <a:r>
              <a:rPr lang="en-US" dirty="0"/>
              <a:t>Singapore to Build Underground substation </a:t>
            </a:r>
          </a:p>
        </p:txBody>
      </p:sp>
    </p:spTree>
    <p:extLst>
      <p:ext uri="{BB962C8B-B14F-4D97-AF65-F5344CB8AC3E}">
        <p14:creationId xmlns:p14="http://schemas.microsoft.com/office/powerpoint/2010/main" val="3837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822220-47C0-AFB0-0C1A-B872EE04970B}"/>
              </a:ext>
            </a:extLst>
          </p:cNvPr>
          <p:cNvSpPr txBox="1"/>
          <p:nvPr/>
        </p:nvSpPr>
        <p:spPr>
          <a:xfrm>
            <a:off x="1255362" y="1645524"/>
            <a:ext cx="4273657" cy="406265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South-east Asia’s large-scale underground substation by SP Group is being constructed in Labrador, optimizing space in land-scare Singapore. And it will be spanning some three hectares ( the area of four football fields ).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land above the underground substation, which will also be Singapore largest 34-storey commercial development.</a:t>
            </a:r>
          </a:p>
          <a:p>
            <a:endParaRPr lang="en-US" dirty="0"/>
          </a:p>
        </p:txBody>
      </p:sp>
      <p:pic>
        <p:nvPicPr>
          <p:cNvPr id="5" name="Picture 4">
            <a:extLst>
              <a:ext uri="{FF2B5EF4-FFF2-40B4-BE49-F238E27FC236}">
                <a16:creationId xmlns:a16="http://schemas.microsoft.com/office/drawing/2014/main" id="{B5C859AD-7D81-9AD5-9FED-18F28156042B}"/>
              </a:ext>
            </a:extLst>
          </p:cNvPr>
          <p:cNvPicPr>
            <a:picLocks noChangeAspect="1"/>
          </p:cNvPicPr>
          <p:nvPr/>
        </p:nvPicPr>
        <p:blipFill>
          <a:blip r:embed="rId2"/>
          <a:stretch>
            <a:fillRect/>
          </a:stretch>
        </p:blipFill>
        <p:spPr>
          <a:xfrm>
            <a:off x="5469359" y="1642375"/>
            <a:ext cx="6097812" cy="4212532"/>
          </a:xfrm>
          <a:prstGeom prst="rect">
            <a:avLst/>
          </a:prstGeom>
          <a:effectLst>
            <a:softEdge rad="50800"/>
          </a:effectLst>
        </p:spPr>
      </p:pic>
      <p:pic>
        <p:nvPicPr>
          <p:cNvPr id="6" name="Picture 5" descr="Logo, company name&#10;&#10;Description automatically generated">
            <a:extLst>
              <a:ext uri="{FF2B5EF4-FFF2-40B4-BE49-F238E27FC236}">
                <a16:creationId xmlns:a16="http://schemas.microsoft.com/office/drawing/2014/main" id="{24E348FB-5216-A417-ACA7-A1720D849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018" y="4952191"/>
            <a:ext cx="1133964" cy="875593"/>
          </a:xfrm>
          <a:prstGeom prst="rect">
            <a:avLst/>
          </a:prstGeom>
        </p:spPr>
      </p:pic>
      <p:sp>
        <p:nvSpPr>
          <p:cNvPr id="2" name="Title 1">
            <a:extLst>
              <a:ext uri="{FF2B5EF4-FFF2-40B4-BE49-F238E27FC236}">
                <a16:creationId xmlns:a16="http://schemas.microsoft.com/office/drawing/2014/main" id="{0209EC3B-0921-D875-F0DC-44B7740CF296}"/>
              </a:ext>
            </a:extLst>
          </p:cNvPr>
          <p:cNvSpPr>
            <a:spLocks noGrp="1"/>
          </p:cNvSpPr>
          <p:nvPr>
            <p:ph type="title"/>
          </p:nvPr>
        </p:nvSpPr>
        <p:spPr>
          <a:xfrm>
            <a:off x="1177871" y="352916"/>
            <a:ext cx="10047126" cy="1478570"/>
          </a:xfrm>
        </p:spPr>
        <p:txBody>
          <a:bodyPr/>
          <a:lstStyle/>
          <a:p>
            <a:r>
              <a:rPr lang="en-US" dirty="0"/>
              <a:t>Singapore </a:t>
            </a:r>
            <a:r>
              <a:rPr lang="en-US" dirty="0" err="1"/>
              <a:t>BuildIng</a:t>
            </a:r>
            <a:r>
              <a:rPr lang="en-US" dirty="0"/>
              <a:t> Underground substation </a:t>
            </a:r>
          </a:p>
        </p:txBody>
      </p:sp>
    </p:spTree>
    <p:extLst>
      <p:ext uri="{BB962C8B-B14F-4D97-AF65-F5344CB8AC3E}">
        <p14:creationId xmlns:p14="http://schemas.microsoft.com/office/powerpoint/2010/main" val="277121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E951E-C68B-D27A-242B-F38410769AF5}"/>
              </a:ext>
            </a:extLst>
          </p:cNvPr>
          <p:cNvSpPr>
            <a:spLocks noGrp="1"/>
          </p:cNvSpPr>
          <p:nvPr>
            <p:ph idx="1"/>
          </p:nvPr>
        </p:nvSpPr>
        <p:spPr>
          <a:xfrm>
            <a:off x="1210656" y="1906587"/>
            <a:ext cx="9905999" cy="3541714"/>
          </a:xfrm>
        </p:spPr>
        <p:txBody>
          <a:bodyPr>
            <a:normAutofit/>
          </a:bodyPr>
          <a:lstStyle/>
          <a:p>
            <a:pPr marL="0" indent="0">
              <a:buNone/>
            </a:pP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Given the hidden risk of mas</a:t>
            </a:r>
            <a:r>
              <a:rPr lang="en-US" sz="2400" kern="100" dirty="0">
                <a:effectLst/>
                <a:latin typeface="Times New Roman" panose="02020603050405020304" pitchFamily="18" charset="0"/>
                <a:ea typeface="Segoe UI" panose="020B0502040204020203" pitchFamily="34" charset="0"/>
                <a:cs typeface="Times New Roman" panose="02020603050405020304" pitchFamily="18" charset="0"/>
              </a:rPr>
              <a:t>sive gas leak</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age in this new 230KV Underground Substation, </a:t>
            </a:r>
            <a:r>
              <a:rPr lang="en-US" kern="100" dirty="0">
                <a:latin typeface="Times New Roman" panose="02020603050405020304" pitchFamily="18" charset="0"/>
                <a:ea typeface="SimSun" panose="02010600030101010101" pitchFamily="2" charset="-122"/>
                <a:cs typeface="Times New Roman" panose="02020603050405020304" pitchFamily="18" charset="0"/>
              </a:rPr>
              <a:t>one of the safety </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measure </a:t>
            </a:r>
            <a:r>
              <a:rPr lang="en-US" kern="100" dirty="0">
                <a:latin typeface="Times New Roman" panose="02020603050405020304" pitchFamily="18" charset="0"/>
                <a:ea typeface="SimSun" panose="02010600030101010101" pitchFamily="2" charset="-122"/>
                <a:cs typeface="Times New Roman" panose="02020603050405020304" pitchFamily="18" charset="0"/>
              </a:rPr>
              <a:t>taken as an Emergency Response is to </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cater </a:t>
            </a:r>
            <a:r>
              <a:rPr lang="en-US" kern="100" dirty="0">
                <a:latin typeface="Times New Roman" panose="02020603050405020304" pitchFamily="18" charset="0"/>
                <a:ea typeface="SimSun" panose="02010600030101010101" pitchFamily="2" charset="-122"/>
                <a:cs typeface="Times New Roman" panose="02020603050405020304" pitchFamily="18" charset="0"/>
              </a:rPr>
              <a:t>for a SF</a:t>
            </a:r>
            <a:r>
              <a:rPr lang="en-US" kern="100" baseline="-25000" dirty="0">
                <a:latin typeface="Times New Roman" panose="02020603050405020304" pitchFamily="18" charset="0"/>
                <a:ea typeface="SimSun" panose="02010600030101010101" pitchFamily="2" charset="-122"/>
                <a:cs typeface="Times New Roman" panose="02020603050405020304" pitchFamily="18" charset="0"/>
              </a:rPr>
              <a:t>6</a:t>
            </a:r>
            <a:r>
              <a:rPr lang="en-US" kern="100" dirty="0">
                <a:latin typeface="Times New Roman" panose="02020603050405020304" pitchFamily="18" charset="0"/>
                <a:ea typeface="SimSun" panose="02010600030101010101" pitchFamily="2" charset="-122"/>
                <a:cs typeface="Times New Roman" panose="02020603050405020304" pitchFamily="18" charset="0"/>
              </a:rPr>
              <a:t> Gas </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Recovery </a:t>
            </a:r>
            <a:r>
              <a:rPr lang="en-US" kern="100" dirty="0">
                <a:latin typeface="Times New Roman" panose="02020603050405020304" pitchFamily="18" charset="0"/>
                <a:ea typeface="SimSun" panose="02010600030101010101" pitchFamily="2" charset="-122"/>
                <a:cs typeface="Times New Roman" panose="02020603050405020304" pitchFamily="18" charset="0"/>
              </a:rPr>
              <a:t>S</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ystem should such an event occurs. The SF6 Gas Recovery </a:t>
            </a:r>
            <a:r>
              <a:rPr lang="en-US" kern="100" dirty="0">
                <a:latin typeface="Times New Roman" panose="02020603050405020304" pitchFamily="18" charset="0"/>
                <a:ea typeface="SimSun" panose="02010600030101010101" pitchFamily="2" charset="-122"/>
                <a:cs typeface="Times New Roman" panose="02020603050405020304" pitchFamily="18" charset="0"/>
              </a:rPr>
              <a:t>S</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ystem is to </a:t>
            </a:r>
            <a:r>
              <a:rPr lang="en-US" kern="100" dirty="0">
                <a:latin typeface="Times New Roman" panose="02020603050405020304" pitchFamily="18" charset="0"/>
                <a:ea typeface="SimSun" panose="02010600030101010101" pitchFamily="2" charset="-122"/>
                <a:cs typeface="Times New Roman" panose="02020603050405020304" pitchFamily="18" charset="0"/>
              </a:rPr>
              <a:t>enable the continuous </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monitoring and control of any SF6 gas leakage from gas insulated transformer rooms and</a:t>
            </a:r>
            <a:r>
              <a:rPr lang="en-US" kern="100" dirty="0">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a:effectLst/>
                <a:latin typeface="Times New Roman" panose="02020603050405020304" pitchFamily="18" charset="0"/>
                <a:ea typeface="SimSun" panose="02010600030101010101" pitchFamily="2" charset="-122"/>
                <a:cs typeface="Times New Roman" panose="02020603050405020304" pitchFamily="18" charset="0"/>
              </a:rPr>
              <a:t>comprises of SF6 gas leakage detection system, SF6 leakage alarm system, gas extraction and storage system.</a:t>
            </a:r>
            <a:endParaRPr lang="en-US" dirty="0"/>
          </a:p>
        </p:txBody>
      </p:sp>
      <p:sp>
        <p:nvSpPr>
          <p:cNvPr id="4" name="Title 1">
            <a:extLst>
              <a:ext uri="{FF2B5EF4-FFF2-40B4-BE49-F238E27FC236}">
                <a16:creationId xmlns:a16="http://schemas.microsoft.com/office/drawing/2014/main" id="{168A1307-08A1-3CD8-F8E1-CF91462C5C69}"/>
              </a:ext>
            </a:extLst>
          </p:cNvPr>
          <p:cNvSpPr>
            <a:spLocks noGrp="1"/>
          </p:cNvSpPr>
          <p:nvPr>
            <p:ph type="title"/>
          </p:nvPr>
        </p:nvSpPr>
        <p:spPr>
          <a:xfrm>
            <a:off x="1141412" y="619125"/>
            <a:ext cx="10044489" cy="1477963"/>
          </a:xfrm>
        </p:spPr>
        <p:txBody>
          <a:bodyPr/>
          <a:lstStyle/>
          <a:p>
            <a:r>
              <a:rPr lang="en-US" dirty="0"/>
              <a:t>Singapore Building Underground substation </a:t>
            </a:r>
          </a:p>
        </p:txBody>
      </p:sp>
    </p:spTree>
    <p:extLst>
      <p:ext uri="{BB962C8B-B14F-4D97-AF65-F5344CB8AC3E}">
        <p14:creationId xmlns:p14="http://schemas.microsoft.com/office/powerpoint/2010/main" val="121716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D6C1-B734-FC7E-C4D4-A9253CBFB0CE}"/>
              </a:ext>
            </a:extLst>
          </p:cNvPr>
          <p:cNvSpPr>
            <a:spLocks noGrp="1"/>
          </p:cNvSpPr>
          <p:nvPr>
            <p:ph type="title"/>
          </p:nvPr>
        </p:nvSpPr>
        <p:spPr/>
        <p:txBody>
          <a:bodyPr/>
          <a:lstStyle/>
          <a:p>
            <a:r>
              <a:rPr lang="en-US" dirty="0"/>
              <a:t>TGM Global Partnered with HENAN Relations to provide solution</a:t>
            </a:r>
          </a:p>
        </p:txBody>
      </p:sp>
      <p:sp>
        <p:nvSpPr>
          <p:cNvPr id="3" name="Content Placeholder 2">
            <a:extLst>
              <a:ext uri="{FF2B5EF4-FFF2-40B4-BE49-F238E27FC236}">
                <a16:creationId xmlns:a16="http://schemas.microsoft.com/office/drawing/2014/main" id="{6FB5AAE2-53DF-E6B0-3267-6FDBA3B8FC44}"/>
              </a:ext>
            </a:extLst>
          </p:cNvPr>
          <p:cNvSpPr>
            <a:spLocks noGrp="1"/>
          </p:cNvSpPr>
          <p:nvPr>
            <p:ph idx="1"/>
          </p:nvPr>
        </p:nvSpPr>
        <p:spPr>
          <a:xfrm>
            <a:off x="1141413" y="2018131"/>
            <a:ext cx="9905999" cy="3541714"/>
          </a:xfrm>
        </p:spPr>
        <p:txBody>
          <a:bodyPr/>
          <a:lstStyle/>
          <a:p>
            <a:pPr marL="0" indent="0">
              <a:buNone/>
            </a:pPr>
            <a:r>
              <a:rPr lang="en-US" dirty="0">
                <a:latin typeface="Times New Roman" panose="02020603050405020304" pitchFamily="18" charset="0"/>
                <a:cs typeface="Times New Roman" panose="02020603050405020304" pitchFamily="18" charset="0"/>
              </a:rPr>
              <a:t>Given that this is the first new underground substation within Southeast Asia, TGM Global chose to work with Henan Relations Co., Ltd who have similar project experiences in China and specializes in the field of full life cycle management of SF6 gas to provide the SF6 Gas Recovery System that meet the requirements of Singapore Power via their sub-contractor, Air Liquide Singapore Pte Ltd.</a:t>
            </a:r>
          </a:p>
        </p:txBody>
      </p:sp>
      <p:pic>
        <p:nvPicPr>
          <p:cNvPr id="4" name="Picture 2">
            <a:extLst>
              <a:ext uri="{FF2B5EF4-FFF2-40B4-BE49-F238E27FC236}">
                <a16:creationId xmlns:a16="http://schemas.microsoft.com/office/drawing/2014/main" id="{74284E82-8E49-E5BA-E5E4-DBBD6C9E5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226" y="5188398"/>
            <a:ext cx="204029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日立信图标">
            <a:extLst>
              <a:ext uri="{FF2B5EF4-FFF2-40B4-BE49-F238E27FC236}">
                <a16:creationId xmlns:a16="http://schemas.microsoft.com/office/drawing/2014/main" id="{EC157B35-BA95-5729-39CC-2AB5795CB9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939330" y="5200960"/>
            <a:ext cx="2040297" cy="616088"/>
          </a:xfrm>
          <a:prstGeom prst="rect">
            <a:avLst/>
          </a:prstGeom>
          <a:noFill/>
          <a:ln>
            <a:noFill/>
          </a:ln>
        </p:spPr>
      </p:pic>
      <p:pic>
        <p:nvPicPr>
          <p:cNvPr id="7" name="Picture 6">
            <a:extLst>
              <a:ext uri="{FF2B5EF4-FFF2-40B4-BE49-F238E27FC236}">
                <a16:creationId xmlns:a16="http://schemas.microsoft.com/office/drawing/2014/main" id="{84B9103C-E161-917C-3D9F-B0E314212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56" y="4164874"/>
            <a:ext cx="2789941" cy="2789941"/>
          </a:xfrm>
          <a:prstGeom prst="rect">
            <a:avLst/>
          </a:prstGeom>
          <a:noFill/>
          <a:ln>
            <a:noFill/>
          </a:ln>
        </p:spPr>
      </p:pic>
    </p:spTree>
    <p:extLst>
      <p:ext uri="{BB962C8B-B14F-4D97-AF65-F5344CB8AC3E}">
        <p14:creationId xmlns:p14="http://schemas.microsoft.com/office/powerpoint/2010/main" val="167225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73E7-4271-A3A5-6C9B-7CFBA39DA45C}"/>
              </a:ext>
            </a:extLst>
          </p:cNvPr>
          <p:cNvSpPr>
            <a:spLocks noGrp="1"/>
          </p:cNvSpPr>
          <p:nvPr>
            <p:ph type="title"/>
          </p:nvPr>
        </p:nvSpPr>
        <p:spPr>
          <a:xfrm>
            <a:off x="1035587" y="278638"/>
            <a:ext cx="9905998" cy="1478570"/>
          </a:xfrm>
        </p:spPr>
        <p:txBody>
          <a:bodyPr/>
          <a:lstStyle/>
          <a:p>
            <a:r>
              <a:rPr lang="en-US" dirty="0"/>
              <a:t>SF6 GAS Recovery SYSTEM</a:t>
            </a:r>
          </a:p>
        </p:txBody>
      </p:sp>
      <p:sp>
        <p:nvSpPr>
          <p:cNvPr id="7" name="Content Placeholder 6">
            <a:extLst>
              <a:ext uri="{FF2B5EF4-FFF2-40B4-BE49-F238E27FC236}">
                <a16:creationId xmlns:a16="http://schemas.microsoft.com/office/drawing/2014/main" id="{671D69D5-AD60-C548-1DE4-9303CC284422}"/>
              </a:ext>
            </a:extLst>
          </p:cNvPr>
          <p:cNvSpPr txBox="1">
            <a:spLocks noGrp="1"/>
          </p:cNvSpPr>
          <p:nvPr>
            <p:ph idx="1"/>
          </p:nvPr>
        </p:nvSpPr>
        <p:spPr>
          <a:xfrm>
            <a:off x="1035587" y="1365336"/>
            <a:ext cx="9906000" cy="4270464"/>
          </a:xfrm>
          <a:prstGeom prst="rect">
            <a:avLst/>
          </a:prstGeom>
          <a:noFill/>
        </p:spPr>
        <p:txBody>
          <a:bodyPr wrap="square">
            <a:spAutoFit/>
          </a:bodyPr>
          <a:lstStyle/>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complete system comprises of :</a:t>
            </a:r>
          </a:p>
          <a:p>
            <a:pPr marL="0" marR="0" indent="0">
              <a:spcBef>
                <a:spcPts val="0"/>
              </a:spcBef>
              <a:spcAft>
                <a:spcPts val="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SF6 Gas Leakage and Alarm System consisting of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 Oxygen (O2) gas sensor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12 sets</a:t>
            </a:r>
          </a:p>
          <a:p>
            <a:pPr marL="0" indent="0">
              <a:spcBef>
                <a:spcPts val="0"/>
              </a:spcBef>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Sulfur Hexafluoride (SF6) gas sensor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96 sets</a:t>
            </a:r>
          </a:p>
          <a:p>
            <a:pPr marL="0" indent="0">
              <a:spcBef>
                <a:spcPts val="0"/>
              </a:spcBef>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(3) Gas Controller with Beacon and Sounder		12 sets</a:t>
            </a:r>
          </a:p>
          <a:p>
            <a:pPr marL="0" indent="0">
              <a:spcBef>
                <a:spcPts val="0"/>
              </a:spcBef>
              <a:buNone/>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SF6 Gas Extraction and Storage System consisting of :</a:t>
            </a:r>
          </a:p>
          <a:p>
            <a:pPr marL="0" indent="0">
              <a:spcBef>
                <a:spcPts val="0"/>
              </a:spcBef>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 Pipe fan					96 sets</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Electric butterfly valve				12 sets</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Toxic and harmful gas pretreatment module 	  1 unit</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Energy and maintenance module		  1 unit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 Storage tanks  				  4 units</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3A4840E2-4868-5057-1EDC-323A95CCF510}"/>
              </a:ext>
            </a:extLst>
          </p:cNvPr>
          <p:cNvGrpSpPr/>
          <p:nvPr/>
        </p:nvGrpSpPr>
        <p:grpSpPr>
          <a:xfrm>
            <a:off x="8945293" y="1445942"/>
            <a:ext cx="1402083" cy="1229589"/>
            <a:chOff x="8320305" y="1233817"/>
            <a:chExt cx="1402083" cy="1229589"/>
          </a:xfrm>
        </p:grpSpPr>
        <p:pic>
          <p:nvPicPr>
            <p:cNvPr id="3" name="Picture 2">
              <a:extLst>
                <a:ext uri="{FF2B5EF4-FFF2-40B4-BE49-F238E27FC236}">
                  <a16:creationId xmlns:a16="http://schemas.microsoft.com/office/drawing/2014/main" id="{2F7C1BFA-A657-613B-1B45-C9C6FE364D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377006" y="1233817"/>
              <a:ext cx="1345382" cy="1170373"/>
            </a:xfrm>
            <a:prstGeom prst="rect">
              <a:avLst/>
            </a:prstGeom>
            <a:noFill/>
            <a:ln>
              <a:noFill/>
            </a:ln>
          </p:spPr>
        </p:pic>
        <p:sp>
          <p:nvSpPr>
            <p:cNvPr id="10" name="TextBox 9">
              <a:extLst>
                <a:ext uri="{FF2B5EF4-FFF2-40B4-BE49-F238E27FC236}">
                  <a16:creationId xmlns:a16="http://schemas.microsoft.com/office/drawing/2014/main" id="{E0E5828D-0DB6-DB3B-A46F-9B90978F3299}"/>
                </a:ext>
              </a:extLst>
            </p:cNvPr>
            <p:cNvSpPr txBox="1"/>
            <p:nvPr/>
          </p:nvSpPr>
          <p:spPr>
            <a:xfrm>
              <a:off x="8320305" y="2232574"/>
              <a:ext cx="889563" cy="230832"/>
            </a:xfrm>
            <a:prstGeom prst="rect">
              <a:avLst/>
            </a:prstGeom>
            <a:noFill/>
          </p:spPr>
          <p:txBody>
            <a:bodyPr wrap="square" rtlCol="0">
              <a:spAutoFit/>
            </a:bodyPr>
            <a:lstStyle/>
            <a:p>
              <a:r>
                <a:rPr lang="en-US" sz="900" dirty="0">
                  <a:solidFill>
                    <a:schemeClr val="bg1"/>
                  </a:solidFill>
                </a:rPr>
                <a:t>Gas Controller</a:t>
              </a:r>
            </a:p>
          </p:txBody>
        </p:sp>
      </p:grpSp>
      <p:grpSp>
        <p:nvGrpSpPr>
          <p:cNvPr id="14" name="Group 13">
            <a:extLst>
              <a:ext uri="{FF2B5EF4-FFF2-40B4-BE49-F238E27FC236}">
                <a16:creationId xmlns:a16="http://schemas.microsoft.com/office/drawing/2014/main" id="{5FA66306-D57A-B5C0-42BF-BD30121299DB}"/>
              </a:ext>
            </a:extLst>
          </p:cNvPr>
          <p:cNvGrpSpPr/>
          <p:nvPr/>
        </p:nvGrpSpPr>
        <p:grpSpPr>
          <a:xfrm>
            <a:off x="10921906" y="1991069"/>
            <a:ext cx="484949" cy="684462"/>
            <a:chOff x="8484035" y="2622456"/>
            <a:chExt cx="484949" cy="684462"/>
          </a:xfrm>
        </p:grpSpPr>
        <p:pic>
          <p:nvPicPr>
            <p:cNvPr id="4" name="图片 9">
              <a:extLst>
                <a:ext uri="{FF2B5EF4-FFF2-40B4-BE49-F238E27FC236}">
                  <a16:creationId xmlns:a16="http://schemas.microsoft.com/office/drawing/2014/main" id="{69D3C952-6039-04A9-0E67-BD75A8A234A2}"/>
                </a:ext>
              </a:extLst>
            </p:cNvPr>
            <p:cNvPicPr>
              <a:picLocks noChangeAspect="1"/>
            </p:cNvPicPr>
            <p:nvPr/>
          </p:nvPicPr>
          <p:blipFill>
            <a:blip r:embed="rId3"/>
            <a:stretch>
              <a:fillRect/>
            </a:stretch>
          </p:blipFill>
          <p:spPr>
            <a:xfrm>
              <a:off x="8543387" y="2622456"/>
              <a:ext cx="308115" cy="470169"/>
            </a:xfrm>
            <a:prstGeom prst="rect">
              <a:avLst/>
            </a:prstGeom>
          </p:spPr>
        </p:pic>
        <p:sp>
          <p:nvSpPr>
            <p:cNvPr id="11" name="TextBox 10">
              <a:extLst>
                <a:ext uri="{FF2B5EF4-FFF2-40B4-BE49-F238E27FC236}">
                  <a16:creationId xmlns:a16="http://schemas.microsoft.com/office/drawing/2014/main" id="{FEAB4925-5E4F-3228-7384-BFF146A39B41}"/>
                </a:ext>
              </a:extLst>
            </p:cNvPr>
            <p:cNvSpPr txBox="1"/>
            <p:nvPr/>
          </p:nvSpPr>
          <p:spPr>
            <a:xfrm>
              <a:off x="8484035" y="3029919"/>
              <a:ext cx="484949" cy="276999"/>
            </a:xfrm>
            <a:prstGeom prst="rect">
              <a:avLst/>
            </a:prstGeom>
            <a:noFill/>
          </p:spPr>
          <p:txBody>
            <a:bodyPr wrap="square" rtlCol="0">
              <a:spAutoFit/>
            </a:bodyPr>
            <a:lstStyle/>
            <a:p>
              <a:pPr algn="ctr"/>
              <a:r>
                <a:rPr lang="en-US" sz="600" dirty="0">
                  <a:solidFill>
                    <a:schemeClr val="bg1"/>
                  </a:solidFill>
                </a:rPr>
                <a:t>O2 Gas Sensor</a:t>
              </a:r>
            </a:p>
          </p:txBody>
        </p:sp>
      </p:grpSp>
      <p:grpSp>
        <p:nvGrpSpPr>
          <p:cNvPr id="13" name="Group 12">
            <a:extLst>
              <a:ext uri="{FF2B5EF4-FFF2-40B4-BE49-F238E27FC236}">
                <a16:creationId xmlns:a16="http://schemas.microsoft.com/office/drawing/2014/main" id="{CE8385AC-42D2-D218-5D45-6115C8B4B4B8}"/>
              </a:ext>
            </a:extLst>
          </p:cNvPr>
          <p:cNvGrpSpPr/>
          <p:nvPr/>
        </p:nvGrpSpPr>
        <p:grpSpPr>
          <a:xfrm>
            <a:off x="10377704" y="2002612"/>
            <a:ext cx="602844" cy="684460"/>
            <a:chOff x="9242454" y="2622458"/>
            <a:chExt cx="602844" cy="684460"/>
          </a:xfrm>
        </p:grpSpPr>
        <p:pic>
          <p:nvPicPr>
            <p:cNvPr id="9" name="图片 9">
              <a:extLst>
                <a:ext uri="{FF2B5EF4-FFF2-40B4-BE49-F238E27FC236}">
                  <a16:creationId xmlns:a16="http://schemas.microsoft.com/office/drawing/2014/main" id="{825E210E-55A5-F198-45C9-FF6F6493A643}"/>
                </a:ext>
              </a:extLst>
            </p:cNvPr>
            <p:cNvPicPr>
              <a:picLocks noChangeAspect="1"/>
            </p:cNvPicPr>
            <p:nvPr/>
          </p:nvPicPr>
          <p:blipFill>
            <a:blip r:embed="rId3"/>
            <a:stretch>
              <a:fillRect/>
            </a:stretch>
          </p:blipFill>
          <p:spPr>
            <a:xfrm>
              <a:off x="9355864" y="2622458"/>
              <a:ext cx="308115" cy="470169"/>
            </a:xfrm>
            <a:prstGeom prst="rect">
              <a:avLst/>
            </a:prstGeom>
          </p:spPr>
        </p:pic>
        <p:sp>
          <p:nvSpPr>
            <p:cNvPr id="12" name="TextBox 11">
              <a:extLst>
                <a:ext uri="{FF2B5EF4-FFF2-40B4-BE49-F238E27FC236}">
                  <a16:creationId xmlns:a16="http://schemas.microsoft.com/office/drawing/2014/main" id="{50B87736-B943-D7BC-D022-0675A94C186B}"/>
                </a:ext>
              </a:extLst>
            </p:cNvPr>
            <p:cNvSpPr txBox="1"/>
            <p:nvPr/>
          </p:nvSpPr>
          <p:spPr>
            <a:xfrm>
              <a:off x="9242454" y="3029919"/>
              <a:ext cx="602844" cy="276999"/>
            </a:xfrm>
            <a:prstGeom prst="rect">
              <a:avLst/>
            </a:prstGeom>
            <a:noFill/>
          </p:spPr>
          <p:txBody>
            <a:bodyPr wrap="square" rtlCol="0">
              <a:spAutoFit/>
            </a:bodyPr>
            <a:lstStyle/>
            <a:p>
              <a:pPr algn="ctr"/>
              <a:r>
                <a:rPr lang="en-US" sz="600" dirty="0">
                  <a:solidFill>
                    <a:schemeClr val="bg1"/>
                  </a:solidFill>
                </a:rPr>
                <a:t>SF6 Gas Sensor</a:t>
              </a:r>
            </a:p>
          </p:txBody>
        </p:sp>
      </p:grpSp>
      <p:grpSp>
        <p:nvGrpSpPr>
          <p:cNvPr id="18" name="Group 17">
            <a:extLst>
              <a:ext uri="{FF2B5EF4-FFF2-40B4-BE49-F238E27FC236}">
                <a16:creationId xmlns:a16="http://schemas.microsoft.com/office/drawing/2014/main" id="{5831C988-22D9-41BF-4E61-1ED4786D18F6}"/>
              </a:ext>
            </a:extLst>
          </p:cNvPr>
          <p:cNvGrpSpPr/>
          <p:nvPr/>
        </p:nvGrpSpPr>
        <p:grpSpPr>
          <a:xfrm>
            <a:off x="8416021" y="1445942"/>
            <a:ext cx="490016" cy="1170374"/>
            <a:chOff x="8202920" y="1162517"/>
            <a:chExt cx="490016" cy="1170374"/>
          </a:xfrm>
        </p:grpSpPr>
        <p:pic>
          <p:nvPicPr>
            <p:cNvPr id="16" name="图片 12" descr="A close-up of a spray bottle&#10;&#10;Description automatically generated with low confidence">
              <a:extLst>
                <a:ext uri="{FF2B5EF4-FFF2-40B4-BE49-F238E27FC236}">
                  <a16:creationId xmlns:a16="http://schemas.microsoft.com/office/drawing/2014/main" id="{07855108-34AF-45D3-364D-032BB508CA6E}"/>
                </a:ext>
              </a:extLst>
            </p:cNvPr>
            <p:cNvPicPr>
              <a:picLocks noChangeAspect="1"/>
            </p:cNvPicPr>
            <p:nvPr/>
          </p:nvPicPr>
          <p:blipFill>
            <a:blip r:embed="rId4"/>
            <a:stretch>
              <a:fillRect/>
            </a:stretch>
          </p:blipFill>
          <p:spPr>
            <a:xfrm>
              <a:off x="8369721" y="1162517"/>
              <a:ext cx="323215" cy="1170374"/>
            </a:xfrm>
            <a:prstGeom prst="rect">
              <a:avLst/>
            </a:prstGeom>
          </p:spPr>
        </p:pic>
        <p:sp>
          <p:nvSpPr>
            <p:cNvPr id="17" name="TextBox 16">
              <a:extLst>
                <a:ext uri="{FF2B5EF4-FFF2-40B4-BE49-F238E27FC236}">
                  <a16:creationId xmlns:a16="http://schemas.microsoft.com/office/drawing/2014/main" id="{151E35EF-E984-07AC-78DB-0D15C9252A3B}"/>
                </a:ext>
              </a:extLst>
            </p:cNvPr>
            <p:cNvSpPr txBox="1"/>
            <p:nvPr/>
          </p:nvSpPr>
          <p:spPr>
            <a:xfrm rot="16200000">
              <a:off x="7796719" y="1631961"/>
              <a:ext cx="1027845" cy="215444"/>
            </a:xfrm>
            <a:prstGeom prst="rect">
              <a:avLst/>
            </a:prstGeom>
            <a:noFill/>
          </p:spPr>
          <p:txBody>
            <a:bodyPr wrap="none" rtlCol="0">
              <a:spAutoFit/>
            </a:bodyPr>
            <a:lstStyle/>
            <a:p>
              <a:r>
                <a:rPr lang="en-US" sz="800" dirty="0">
                  <a:solidFill>
                    <a:schemeClr val="bg1"/>
                  </a:solidFill>
                </a:rPr>
                <a:t>Beacon and Sounder</a:t>
              </a:r>
            </a:p>
          </p:txBody>
        </p:sp>
      </p:grpSp>
      <p:grpSp>
        <p:nvGrpSpPr>
          <p:cNvPr id="29" name="Group 28">
            <a:extLst>
              <a:ext uri="{FF2B5EF4-FFF2-40B4-BE49-F238E27FC236}">
                <a16:creationId xmlns:a16="http://schemas.microsoft.com/office/drawing/2014/main" id="{E499B0C1-13C7-32B9-CB65-D056A0C94065}"/>
              </a:ext>
            </a:extLst>
          </p:cNvPr>
          <p:cNvGrpSpPr/>
          <p:nvPr/>
        </p:nvGrpSpPr>
        <p:grpSpPr>
          <a:xfrm>
            <a:off x="11177788" y="3224651"/>
            <a:ext cx="646472" cy="652098"/>
            <a:chOff x="10485398" y="2175712"/>
            <a:chExt cx="646472" cy="652098"/>
          </a:xfrm>
        </p:grpSpPr>
        <p:pic>
          <p:nvPicPr>
            <p:cNvPr id="20" name="Picture 19">
              <a:extLst>
                <a:ext uri="{FF2B5EF4-FFF2-40B4-BE49-F238E27FC236}">
                  <a16:creationId xmlns:a16="http://schemas.microsoft.com/office/drawing/2014/main" id="{34C26CF3-309B-8FCB-5321-1C35F7E3D6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485398" y="2175712"/>
              <a:ext cx="646472" cy="616231"/>
            </a:xfrm>
            <a:prstGeom prst="rect">
              <a:avLst/>
            </a:prstGeom>
            <a:noFill/>
            <a:ln>
              <a:noFill/>
            </a:ln>
          </p:spPr>
        </p:pic>
        <p:sp>
          <p:nvSpPr>
            <p:cNvPr id="26" name="TextBox 25">
              <a:extLst>
                <a:ext uri="{FF2B5EF4-FFF2-40B4-BE49-F238E27FC236}">
                  <a16:creationId xmlns:a16="http://schemas.microsoft.com/office/drawing/2014/main" id="{8E6C3045-CBCE-10EE-7CDE-03FB92A585B7}"/>
                </a:ext>
              </a:extLst>
            </p:cNvPr>
            <p:cNvSpPr txBox="1"/>
            <p:nvPr/>
          </p:nvSpPr>
          <p:spPr>
            <a:xfrm>
              <a:off x="10505810" y="2643144"/>
              <a:ext cx="602844" cy="184666"/>
            </a:xfrm>
            <a:prstGeom prst="rect">
              <a:avLst/>
            </a:prstGeom>
            <a:noFill/>
          </p:spPr>
          <p:txBody>
            <a:bodyPr wrap="square" rtlCol="0">
              <a:spAutoFit/>
            </a:bodyPr>
            <a:lstStyle/>
            <a:p>
              <a:pPr algn="ctr"/>
              <a:r>
                <a:rPr lang="en-US" sz="600" dirty="0">
                  <a:solidFill>
                    <a:schemeClr val="bg1"/>
                  </a:solidFill>
                </a:rPr>
                <a:t>Pipe Fan</a:t>
              </a:r>
            </a:p>
          </p:txBody>
        </p:sp>
      </p:grpSp>
      <p:grpSp>
        <p:nvGrpSpPr>
          <p:cNvPr id="30" name="Group 29">
            <a:extLst>
              <a:ext uri="{FF2B5EF4-FFF2-40B4-BE49-F238E27FC236}">
                <a16:creationId xmlns:a16="http://schemas.microsoft.com/office/drawing/2014/main" id="{8413B640-E541-FE3E-1664-ACD3BB6816BD}"/>
              </a:ext>
            </a:extLst>
          </p:cNvPr>
          <p:cNvGrpSpPr/>
          <p:nvPr/>
        </p:nvGrpSpPr>
        <p:grpSpPr>
          <a:xfrm>
            <a:off x="10216239" y="2994262"/>
            <a:ext cx="816430" cy="1270976"/>
            <a:chOff x="9480956" y="2106201"/>
            <a:chExt cx="816430" cy="1270976"/>
          </a:xfrm>
        </p:grpSpPr>
        <p:pic>
          <p:nvPicPr>
            <p:cNvPr id="19" name="Picture 18">
              <a:extLst>
                <a:ext uri="{FF2B5EF4-FFF2-40B4-BE49-F238E27FC236}">
                  <a16:creationId xmlns:a16="http://schemas.microsoft.com/office/drawing/2014/main" id="{9C6642BD-94B0-EE0A-210E-62C4BFCD03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480956" y="2106201"/>
              <a:ext cx="816430" cy="1229258"/>
            </a:xfrm>
            <a:prstGeom prst="rect">
              <a:avLst/>
            </a:prstGeom>
            <a:noFill/>
            <a:ln>
              <a:noFill/>
            </a:ln>
          </p:spPr>
        </p:pic>
        <p:sp>
          <p:nvSpPr>
            <p:cNvPr id="27" name="TextBox 26">
              <a:extLst>
                <a:ext uri="{FF2B5EF4-FFF2-40B4-BE49-F238E27FC236}">
                  <a16:creationId xmlns:a16="http://schemas.microsoft.com/office/drawing/2014/main" id="{535E6D96-0AD6-7B8C-FCAF-25BDA9980CA3}"/>
                </a:ext>
              </a:extLst>
            </p:cNvPr>
            <p:cNvSpPr txBox="1"/>
            <p:nvPr/>
          </p:nvSpPr>
          <p:spPr>
            <a:xfrm rot="16200000">
              <a:off x="9689057" y="2795376"/>
              <a:ext cx="978936" cy="184666"/>
            </a:xfrm>
            <a:prstGeom prst="rect">
              <a:avLst/>
            </a:prstGeom>
            <a:noFill/>
          </p:spPr>
          <p:txBody>
            <a:bodyPr wrap="square" rtlCol="0">
              <a:spAutoFit/>
            </a:bodyPr>
            <a:lstStyle/>
            <a:p>
              <a:pPr algn="ctr"/>
              <a:r>
                <a:rPr lang="en-US" sz="600" dirty="0">
                  <a:solidFill>
                    <a:schemeClr val="bg1"/>
                  </a:solidFill>
                </a:rPr>
                <a:t>Electric Butterfly Valve</a:t>
              </a:r>
            </a:p>
          </p:txBody>
        </p:sp>
      </p:grpSp>
      <p:grpSp>
        <p:nvGrpSpPr>
          <p:cNvPr id="31" name="Group 30">
            <a:extLst>
              <a:ext uri="{FF2B5EF4-FFF2-40B4-BE49-F238E27FC236}">
                <a16:creationId xmlns:a16="http://schemas.microsoft.com/office/drawing/2014/main" id="{94D21701-B617-FD1B-C181-F8F8960B9E22}"/>
              </a:ext>
            </a:extLst>
          </p:cNvPr>
          <p:cNvGrpSpPr/>
          <p:nvPr/>
        </p:nvGrpSpPr>
        <p:grpSpPr>
          <a:xfrm>
            <a:off x="7799693" y="2843906"/>
            <a:ext cx="2337159" cy="1531023"/>
            <a:chOff x="8245289" y="2362926"/>
            <a:chExt cx="1127502" cy="978936"/>
          </a:xfrm>
        </p:grpSpPr>
        <p:pic>
          <p:nvPicPr>
            <p:cNvPr id="25" name="Picture 24">
              <a:extLst>
                <a:ext uri="{FF2B5EF4-FFF2-40B4-BE49-F238E27FC236}">
                  <a16:creationId xmlns:a16="http://schemas.microsoft.com/office/drawing/2014/main" id="{DF5C6CB1-8D95-FE89-A274-43AF4B9D211B}"/>
                </a:ext>
              </a:extLst>
            </p:cNvPr>
            <p:cNvPicPr>
              <a:picLocks noChangeAspect="1"/>
            </p:cNvPicPr>
            <p:nvPr/>
          </p:nvPicPr>
          <p:blipFill rotWithShape="1">
            <a:blip r:embed="rId7">
              <a:extLst>
                <a:ext uri="{28A0092B-C50C-407E-A947-70E740481C1C}">
                  <a14:useLocalDpi xmlns:a14="http://schemas.microsoft.com/office/drawing/2010/main" val="0"/>
                </a:ext>
              </a:extLst>
            </a:blip>
            <a:srcRect l="9142" t="13968" r="10522" b="16281"/>
            <a:stretch/>
          </p:blipFill>
          <p:spPr>
            <a:xfrm>
              <a:off x="8245289" y="2362926"/>
              <a:ext cx="1127502" cy="978936"/>
            </a:xfrm>
            <a:prstGeom prst="rect">
              <a:avLst/>
            </a:prstGeom>
          </p:spPr>
        </p:pic>
        <p:sp>
          <p:nvSpPr>
            <p:cNvPr id="28" name="TextBox 27">
              <a:extLst>
                <a:ext uri="{FF2B5EF4-FFF2-40B4-BE49-F238E27FC236}">
                  <a16:creationId xmlns:a16="http://schemas.microsoft.com/office/drawing/2014/main" id="{C02E98D7-053C-4E23-0213-4FB9DD141EFE}"/>
                </a:ext>
              </a:extLst>
            </p:cNvPr>
            <p:cNvSpPr txBox="1"/>
            <p:nvPr/>
          </p:nvSpPr>
          <p:spPr>
            <a:xfrm>
              <a:off x="8245289" y="2398379"/>
              <a:ext cx="978936" cy="184666"/>
            </a:xfrm>
            <a:prstGeom prst="rect">
              <a:avLst/>
            </a:prstGeom>
            <a:noFill/>
          </p:spPr>
          <p:txBody>
            <a:bodyPr wrap="square" rtlCol="0">
              <a:spAutoFit/>
            </a:bodyPr>
            <a:lstStyle/>
            <a:p>
              <a:pPr algn="ctr"/>
              <a:r>
                <a:rPr lang="en-US" sz="600" dirty="0">
                  <a:solidFill>
                    <a:schemeClr val="bg1"/>
                  </a:solidFill>
                </a:rPr>
                <a:t>Storage Tank</a:t>
              </a:r>
            </a:p>
          </p:txBody>
        </p:sp>
      </p:grpSp>
      <p:grpSp>
        <p:nvGrpSpPr>
          <p:cNvPr id="35" name="Group 34">
            <a:extLst>
              <a:ext uri="{FF2B5EF4-FFF2-40B4-BE49-F238E27FC236}">
                <a16:creationId xmlns:a16="http://schemas.microsoft.com/office/drawing/2014/main" id="{C38AAC56-0FD3-B3A7-C267-D18D231905C3}"/>
              </a:ext>
            </a:extLst>
          </p:cNvPr>
          <p:cNvGrpSpPr/>
          <p:nvPr/>
        </p:nvGrpSpPr>
        <p:grpSpPr>
          <a:xfrm>
            <a:off x="7756901" y="4646827"/>
            <a:ext cx="2191714" cy="1694018"/>
            <a:chOff x="7640664" y="3839337"/>
            <a:chExt cx="2191714" cy="1694018"/>
          </a:xfrm>
        </p:grpSpPr>
        <p:pic>
          <p:nvPicPr>
            <p:cNvPr id="21" name="图片 6">
              <a:extLst>
                <a:ext uri="{FF2B5EF4-FFF2-40B4-BE49-F238E27FC236}">
                  <a16:creationId xmlns:a16="http://schemas.microsoft.com/office/drawing/2014/main" id="{97F11ED9-87EF-D13F-25BE-2A1AC61C8C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640664" y="3839337"/>
              <a:ext cx="2191714" cy="1694018"/>
            </a:xfrm>
            <a:prstGeom prst="rect">
              <a:avLst/>
            </a:prstGeom>
            <a:noFill/>
            <a:ln>
              <a:noFill/>
            </a:ln>
          </p:spPr>
        </p:pic>
        <p:sp>
          <p:nvSpPr>
            <p:cNvPr id="32" name="TextBox 31">
              <a:extLst>
                <a:ext uri="{FF2B5EF4-FFF2-40B4-BE49-F238E27FC236}">
                  <a16:creationId xmlns:a16="http://schemas.microsoft.com/office/drawing/2014/main" id="{86B73D62-6504-8130-D910-46EFD3B4FA4B}"/>
                </a:ext>
              </a:extLst>
            </p:cNvPr>
            <p:cNvSpPr txBox="1"/>
            <p:nvPr/>
          </p:nvSpPr>
          <p:spPr>
            <a:xfrm>
              <a:off x="7683457" y="5341341"/>
              <a:ext cx="813490" cy="184666"/>
            </a:xfrm>
            <a:prstGeom prst="rect">
              <a:avLst/>
            </a:prstGeom>
            <a:noFill/>
          </p:spPr>
          <p:txBody>
            <a:bodyPr wrap="square" rtlCol="0">
              <a:spAutoFit/>
            </a:bodyPr>
            <a:lstStyle/>
            <a:p>
              <a:pPr algn="ctr"/>
              <a:r>
                <a:rPr lang="en-US" sz="600" dirty="0">
                  <a:solidFill>
                    <a:schemeClr val="bg1"/>
                  </a:solidFill>
                </a:rPr>
                <a:t>Energy Module</a:t>
              </a:r>
            </a:p>
          </p:txBody>
        </p:sp>
      </p:grpSp>
      <p:grpSp>
        <p:nvGrpSpPr>
          <p:cNvPr id="34" name="Group 33">
            <a:extLst>
              <a:ext uri="{FF2B5EF4-FFF2-40B4-BE49-F238E27FC236}">
                <a16:creationId xmlns:a16="http://schemas.microsoft.com/office/drawing/2014/main" id="{D0072582-5CB3-9A97-9327-FCC8A60B0117}"/>
              </a:ext>
            </a:extLst>
          </p:cNvPr>
          <p:cNvGrpSpPr/>
          <p:nvPr/>
        </p:nvGrpSpPr>
        <p:grpSpPr>
          <a:xfrm>
            <a:off x="10046388" y="4646826"/>
            <a:ext cx="1919505" cy="1694018"/>
            <a:chOff x="9930151" y="3839336"/>
            <a:chExt cx="1919505" cy="1694018"/>
          </a:xfrm>
        </p:grpSpPr>
        <p:pic>
          <p:nvPicPr>
            <p:cNvPr id="22" name="图片 7">
              <a:extLst>
                <a:ext uri="{FF2B5EF4-FFF2-40B4-BE49-F238E27FC236}">
                  <a16:creationId xmlns:a16="http://schemas.microsoft.com/office/drawing/2014/main" id="{E437FF31-7B8F-9A10-0460-B36CF33CC0C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9930151" y="3839336"/>
              <a:ext cx="1919505" cy="1694018"/>
            </a:xfrm>
            <a:prstGeom prst="rect">
              <a:avLst/>
            </a:prstGeom>
            <a:noFill/>
            <a:ln>
              <a:noFill/>
            </a:ln>
          </p:spPr>
        </p:pic>
        <p:sp>
          <p:nvSpPr>
            <p:cNvPr id="33" name="TextBox 32">
              <a:extLst>
                <a:ext uri="{FF2B5EF4-FFF2-40B4-BE49-F238E27FC236}">
                  <a16:creationId xmlns:a16="http://schemas.microsoft.com/office/drawing/2014/main" id="{AA875976-03D9-4049-71A1-26BF1BF3FF1E}"/>
                </a:ext>
              </a:extLst>
            </p:cNvPr>
            <p:cNvSpPr txBox="1"/>
            <p:nvPr/>
          </p:nvSpPr>
          <p:spPr>
            <a:xfrm>
              <a:off x="9930151" y="3879783"/>
              <a:ext cx="856669" cy="184666"/>
            </a:xfrm>
            <a:prstGeom prst="rect">
              <a:avLst/>
            </a:prstGeom>
            <a:noFill/>
          </p:spPr>
          <p:txBody>
            <a:bodyPr wrap="square" rtlCol="0">
              <a:spAutoFit/>
            </a:bodyPr>
            <a:lstStyle/>
            <a:p>
              <a:pPr algn="ctr"/>
              <a:r>
                <a:rPr lang="en-US" sz="600" dirty="0">
                  <a:solidFill>
                    <a:schemeClr val="bg1"/>
                  </a:solidFill>
                </a:rPr>
                <a:t>Pretreatment Module</a:t>
              </a:r>
            </a:p>
          </p:txBody>
        </p:sp>
      </p:grpSp>
    </p:spTree>
    <p:extLst>
      <p:ext uri="{BB962C8B-B14F-4D97-AF65-F5344CB8AC3E}">
        <p14:creationId xmlns:p14="http://schemas.microsoft.com/office/powerpoint/2010/main" val="5880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ACC7-D8F5-0502-3519-2298F68EC5A8}"/>
              </a:ext>
            </a:extLst>
          </p:cNvPr>
          <p:cNvSpPr>
            <a:spLocks noGrp="1"/>
          </p:cNvSpPr>
          <p:nvPr>
            <p:ph type="title"/>
          </p:nvPr>
        </p:nvSpPr>
        <p:spPr>
          <a:xfrm>
            <a:off x="1412633" y="118698"/>
            <a:ext cx="9905998" cy="1478570"/>
          </a:xfrm>
        </p:spPr>
        <p:txBody>
          <a:bodyPr/>
          <a:lstStyle/>
          <a:p>
            <a:r>
              <a:rPr lang="en-US" dirty="0"/>
              <a:t>SF6 GAS Recovery SYSTEM</a:t>
            </a:r>
          </a:p>
        </p:txBody>
      </p:sp>
      <p:pic>
        <p:nvPicPr>
          <p:cNvPr id="4" name="Content Placeholder 3">
            <a:extLst>
              <a:ext uri="{FF2B5EF4-FFF2-40B4-BE49-F238E27FC236}">
                <a16:creationId xmlns:a16="http://schemas.microsoft.com/office/drawing/2014/main" id="{A84FA325-E2BF-DD8F-FA34-BA05CCF0A153}"/>
              </a:ext>
            </a:extLst>
          </p:cNvPr>
          <p:cNvPicPr>
            <a:picLocks noGrp="1" noChangeAspect="1"/>
          </p:cNvPicPr>
          <p:nvPr>
            <p:ph idx="1"/>
          </p:nvPr>
        </p:nvPicPr>
        <p:blipFill>
          <a:blip r:embed="rId2"/>
          <a:stretch>
            <a:fillRect/>
          </a:stretch>
        </p:blipFill>
        <p:spPr>
          <a:xfrm>
            <a:off x="1472042" y="1683800"/>
            <a:ext cx="9244739" cy="4775840"/>
          </a:xfrm>
          <a:prstGeom prst="rect">
            <a:avLst/>
          </a:prstGeom>
        </p:spPr>
      </p:pic>
      <p:sp>
        <p:nvSpPr>
          <p:cNvPr id="6" name="TextBox 5">
            <a:extLst>
              <a:ext uri="{FF2B5EF4-FFF2-40B4-BE49-F238E27FC236}">
                <a16:creationId xmlns:a16="http://schemas.microsoft.com/office/drawing/2014/main" id="{04DA312A-E92B-A228-C366-995240FA65B9}"/>
              </a:ext>
            </a:extLst>
          </p:cNvPr>
          <p:cNvSpPr txBox="1"/>
          <p:nvPr/>
        </p:nvSpPr>
        <p:spPr>
          <a:xfrm>
            <a:off x="1440375" y="1198558"/>
            <a:ext cx="6104394" cy="369332"/>
          </a:xfrm>
          <a:prstGeom prst="rect">
            <a:avLst/>
          </a:prstGeom>
          <a:noFill/>
        </p:spPr>
        <p:txBody>
          <a:bodyPr wrap="square">
            <a:spAutoFit/>
          </a:bodyPr>
          <a:lstStyle/>
          <a:p>
            <a:pPr marL="0" marR="0" indent="0">
              <a:spcBef>
                <a:spcPts val="0"/>
              </a:spcBef>
              <a:spcAft>
                <a:spcPts val="0"/>
              </a:spcAft>
              <a:buNone/>
            </a:pP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System Configuration Layout</a:t>
            </a:r>
            <a:endParaRPr lang="en-US" sz="1800"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44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A0BDC8-4F70-3527-8184-9EE3BD7C7A55}"/>
              </a:ext>
            </a:extLst>
          </p:cNvPr>
          <p:cNvSpPr txBox="1">
            <a:spLocks/>
          </p:cNvSpPr>
          <p:nvPr/>
        </p:nvSpPr>
        <p:spPr>
          <a:xfrm>
            <a:off x="1331269" y="-1984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SF6 GAS Recovery SYSTEM</a:t>
            </a:r>
          </a:p>
        </p:txBody>
      </p:sp>
      <p:sp>
        <p:nvSpPr>
          <p:cNvPr id="8" name="Content Placeholder 6">
            <a:extLst>
              <a:ext uri="{FF2B5EF4-FFF2-40B4-BE49-F238E27FC236}">
                <a16:creationId xmlns:a16="http://schemas.microsoft.com/office/drawing/2014/main" id="{925E46E7-4FE4-1A42-1658-3319409618FA}"/>
              </a:ext>
            </a:extLst>
          </p:cNvPr>
          <p:cNvSpPr txBox="1">
            <a:spLocks noGrp="1"/>
          </p:cNvSpPr>
          <p:nvPr>
            <p:ph idx="1"/>
          </p:nvPr>
        </p:nvSpPr>
        <p:spPr>
          <a:xfrm>
            <a:off x="1331269" y="1159756"/>
            <a:ext cx="9906000" cy="5270930"/>
          </a:xfrm>
          <a:prstGeom prst="rect">
            <a:avLst/>
          </a:prstGeom>
          <a:noFill/>
        </p:spPr>
        <p:txBody>
          <a:bodyPr wrap="square">
            <a:spAutoFit/>
          </a:bodyPr>
          <a:lstStyle/>
          <a:p>
            <a:pPr marL="0" marR="0" indent="0">
              <a:spcBef>
                <a:spcPts val="0"/>
              </a:spcBef>
              <a:spcAft>
                <a:spcPts val="0"/>
              </a:spcAft>
              <a:buNone/>
            </a:pPr>
            <a:r>
              <a:rPr lang="en-US" u="sng" dirty="0">
                <a:effectLst/>
                <a:latin typeface="Times New Roman" panose="02020603050405020304" pitchFamily="18" charset="0"/>
                <a:ea typeface="Times New Roman" panose="02020603050405020304" pitchFamily="18" charset="0"/>
                <a:cs typeface="Times New Roman" panose="02020603050405020304" pitchFamily="18" charset="0"/>
              </a:rPr>
              <a:t>System functionality of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SF6 Gas Leakage and Alarm System </a:t>
            </a:r>
          </a:p>
          <a:p>
            <a:pPr marL="457200" indent="-457200">
              <a:spcBef>
                <a:spcPts val="0"/>
              </a:spcBef>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purpose is to monitor the leakage of the SF6 gas in each of the Gas Insulated Transformer (GIT) Compartment and send a warning signal in the event of a SF6 gas leakage</a:t>
            </a:r>
          </a:p>
          <a:p>
            <a:pPr marL="457200" indent="-457200">
              <a:spcBef>
                <a:spcPts val="0"/>
              </a:spcBef>
              <a:buAutoNum type="alphaUcParenR"/>
            </a:pP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In the event of SF6 gas leakage, the 8sets of SF6 gas sensors which is used for monitoring, will detect and send the SF6 gas concentration level via RS485 to Gas Controller, which in turn is connected to the Centralized PC located in the Pretreatment module.</a:t>
            </a:r>
          </a:p>
          <a:p>
            <a:pPr marL="457200" indent="-457200">
              <a:spcBef>
                <a:spcPts val="0"/>
              </a:spcBef>
              <a:buAutoNum type="alphaUcParenR"/>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the concentration level of SF6 gas reaches the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safety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level for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working personnel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 specified in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IEC 62217-4-2013, the Gas Controller will send signal via the beacon and sounder to warn all workers and personnel within the GIT compartment to evacuate and gives the signal to Gas Extraction System to activate the compressor to extract the leakage gas to storage system. The Building Management System will also receive the warning signal from Centralized PC.</a:t>
            </a:r>
          </a:p>
          <a:p>
            <a:pPr marL="457200" indent="-457200">
              <a:spcBef>
                <a:spcPts val="0"/>
              </a:spcBef>
              <a:buAutoNum type="alphaUcParenR"/>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0"/>
              </a:spcBef>
              <a:buAutoNum type="alphaUcParenR"/>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The Oxygen gas sensor function as a safety monitor and check for working personnel during normal operation and, more importantly, after the completion of gas leak extraction before resumption of work within the GIT compartment.</a:t>
            </a:r>
          </a:p>
        </p:txBody>
      </p:sp>
    </p:spTree>
    <p:extLst>
      <p:ext uri="{BB962C8B-B14F-4D97-AF65-F5344CB8AC3E}">
        <p14:creationId xmlns:p14="http://schemas.microsoft.com/office/powerpoint/2010/main" val="1490300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733</TotalTime>
  <Words>1147</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Bernard MT Condensed</vt:lpstr>
      <vt:lpstr>Calibri</vt:lpstr>
      <vt:lpstr>Times New Roman</vt:lpstr>
      <vt:lpstr>Tw Cen MT</vt:lpstr>
      <vt:lpstr>Circuit</vt:lpstr>
      <vt:lpstr>PowerPoint Presentation</vt:lpstr>
      <vt:lpstr>Introduction To UNDERGROUND SUBStation </vt:lpstr>
      <vt:lpstr>Singapore to Build Underground substation </vt:lpstr>
      <vt:lpstr>Singapore BuildIng Underground substation </vt:lpstr>
      <vt:lpstr>Singapore Building Underground substation </vt:lpstr>
      <vt:lpstr>TGM Global Partnered with HENAN Relations to provide solution</vt:lpstr>
      <vt:lpstr>SF6 GAS Recovery SYSTEM</vt:lpstr>
      <vt:lpstr>SF6 GAS Recovery SYSTEM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Tan</dc:creator>
  <cp:lastModifiedBy>wongkcfrancis</cp:lastModifiedBy>
  <cp:revision>9</cp:revision>
  <dcterms:created xsi:type="dcterms:W3CDTF">2023-02-18T23:59:56Z</dcterms:created>
  <dcterms:modified xsi:type="dcterms:W3CDTF">2023-02-24T05:32:07Z</dcterms:modified>
</cp:coreProperties>
</file>